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comments/comment1.xml" ContentType="application/vnd.openxmlformats-officedocument.presentationml.comments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5"/>
    <p:sldId id="283" r:id="rId3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ishal Pantha" initials="BP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comments" Target="comments/comment1.xml"/><Relationship Id="rId35" Type="http://schemas.openxmlformats.org/officeDocument/2006/relationships/slide" Target="slides/slide27.xml"/><Relationship Id="rId36" Type="http://schemas.openxmlformats.org/officeDocument/2006/relationships/slide" Target="slides/slide28.xml"/></Relationships>
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3-18T20:14:28.008" idx="1">
    <p:pos x="4096" y="3620"/>
    <p:text>Redux gives referencial transparency to the frontend community.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hyperlink" Target="https://onsizzle.com/i/affles-the-cat-lord-waffles-waffleston-of-house-waffles-first-4876681" TargetMode="Externa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8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omments" Target="../comments/comment1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panalbish/redux-react-intro" TargetMode="Externa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94219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Introduction to Redux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xfrm>
            <a:off x="685800" y="8039100"/>
            <a:ext cx="10464800" cy="1130300"/>
          </a:xfrm>
          <a:prstGeom prst="rect">
            <a:avLst/>
          </a:prstGeom>
        </p:spPr>
        <p:txBody>
          <a:bodyPr/>
          <a:lstStyle/>
          <a:p>
            <a:pPr algn="l">
              <a:defRPr>
                <a:solidFill>
                  <a:srgbClr val="942192"/>
                </a:solidFill>
                <a:latin typeface="Fira Code"/>
                <a:ea typeface="Fira Code"/>
                <a:cs typeface="Fira Code"/>
                <a:sym typeface="Fira Code"/>
              </a:defRPr>
            </a:pPr>
            <a:r>
              <a:t>Bishal Pantha</a:t>
            </a:r>
          </a:p>
          <a:p>
            <a:pPr algn="l">
              <a:defRPr>
                <a:solidFill>
                  <a:srgbClr val="942192"/>
                </a:solidFill>
                <a:latin typeface="Fira Code"/>
                <a:ea typeface="Fira Code"/>
                <a:cs typeface="Fira Code"/>
                <a:sym typeface="Fira Code"/>
              </a:defRPr>
            </a:pPr>
            <a:r>
              <a:t>@panalbish</a:t>
            </a:r>
          </a:p>
        </p:txBody>
      </p:sp>
      <p:sp>
        <p:nvSpPr>
          <p:cNvPr id="121" name="Shape 121"/>
          <p:cNvSpPr/>
          <p:nvPr/>
        </p:nvSpPr>
        <p:spPr>
          <a:xfrm>
            <a:off x="8159750" y="8070850"/>
            <a:ext cx="4503420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200">
                <a:solidFill>
                  <a:srgbClr val="942192"/>
                </a:solidFill>
                <a:latin typeface="Fira Code"/>
                <a:ea typeface="Fira Code"/>
                <a:cs typeface="Fira Code"/>
                <a:sym typeface="Fira Code"/>
              </a:defRPr>
            </a:pPr>
            <a:r>
              <a:t>Bonn Agile Meetup</a:t>
            </a:r>
          </a:p>
          <a:p>
            <a:pPr>
              <a:defRPr sz="3200">
                <a:solidFill>
                  <a:srgbClr val="942192"/>
                </a:solidFill>
                <a:latin typeface="Fira Code"/>
                <a:ea typeface="Fira Code"/>
                <a:cs typeface="Fira Code"/>
                <a:sym typeface="Fira Code"/>
              </a:defRPr>
            </a:pPr>
            <a:r>
              <a:t>21.03.2017</a:t>
            </a:r>
          </a:p>
        </p:txBody>
      </p:sp>
      <p:pic>
        <p:nvPicPr>
          <p:cNvPr id="122" name="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09191" y="5477228"/>
            <a:ext cx="1653119" cy="14940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Redux in Picture</a:t>
            </a:r>
          </a:p>
        </p:txBody>
      </p:sp>
      <p:grpSp>
        <p:nvGrpSpPr>
          <p:cNvPr id="219" name="Group 219"/>
          <p:cNvGrpSpPr/>
          <p:nvPr/>
        </p:nvGrpSpPr>
        <p:grpSpPr>
          <a:xfrm>
            <a:off x="703014" y="3403600"/>
            <a:ext cx="5323137" cy="5304990"/>
            <a:chOff x="0" y="0"/>
            <a:chExt cx="5323135" cy="5304989"/>
          </a:xfrm>
        </p:grpSpPr>
        <p:grpSp>
          <p:nvGrpSpPr>
            <p:cNvPr id="217" name="Group 217"/>
            <p:cNvGrpSpPr/>
            <p:nvPr/>
          </p:nvGrpSpPr>
          <p:grpSpPr>
            <a:xfrm>
              <a:off x="0" y="920750"/>
              <a:ext cx="5323136" cy="4384240"/>
              <a:chOff x="0" y="0"/>
              <a:chExt cx="5323135" cy="4384239"/>
            </a:xfrm>
          </p:grpSpPr>
          <p:sp>
            <p:nvSpPr>
              <p:cNvPr id="194" name="Shape 194"/>
              <p:cNvSpPr/>
              <p:nvPr/>
            </p:nvSpPr>
            <p:spPr>
              <a:xfrm>
                <a:off x="0" y="3750628"/>
                <a:ext cx="1270000" cy="633612"/>
              </a:xfrm>
              <a:prstGeom prst="rect">
                <a:avLst/>
              </a:prstGeom>
              <a:solidFill>
                <a:srgbClr val="AA7942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lvl1pPr>
              </a:lstStyle>
              <a:p>
                <a:pPr/>
                <a:r>
                  <a:t>View</a:t>
                </a:r>
              </a:p>
            </p:txBody>
          </p:sp>
          <p:sp>
            <p:nvSpPr>
              <p:cNvPr id="195" name="Shape 195"/>
              <p:cNvSpPr/>
              <p:nvPr/>
            </p:nvSpPr>
            <p:spPr>
              <a:xfrm>
                <a:off x="27235" y="1924050"/>
                <a:ext cx="1270001" cy="633611"/>
              </a:xfrm>
              <a:prstGeom prst="rect">
                <a:avLst/>
              </a:prstGeom>
              <a:solidFill>
                <a:srgbClr val="FF9300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lvl1pPr>
              </a:lstStyle>
              <a:p>
                <a:pPr/>
                <a:r>
                  <a:t>Actions</a:t>
                </a:r>
              </a:p>
            </p:txBody>
          </p:sp>
          <p:sp>
            <p:nvSpPr>
              <p:cNvPr id="196" name="Shape 196"/>
              <p:cNvSpPr/>
              <p:nvPr/>
            </p:nvSpPr>
            <p:spPr>
              <a:xfrm>
                <a:off x="1957635" y="1898650"/>
                <a:ext cx="927101" cy="1270000"/>
              </a:xfrm>
              <a:prstGeom prst="rect">
                <a:avLst/>
              </a:prstGeom>
              <a:solidFill>
                <a:srgbClr val="FAC94C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pPr>
                <a:r>
                  <a:t>Store</a:t>
                </a:r>
              </a:p>
              <a:p>
                <a: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pPr>
                <a:r>
                  <a:t>1</a:t>
                </a:r>
              </a:p>
            </p:txBody>
          </p:sp>
          <p:sp>
            <p:nvSpPr>
              <p:cNvPr id="197" name="Shape 197"/>
              <p:cNvSpPr/>
              <p:nvPr/>
            </p:nvSpPr>
            <p:spPr>
              <a:xfrm>
                <a:off x="3176835" y="1898650"/>
                <a:ext cx="927101" cy="1270000"/>
              </a:xfrm>
              <a:prstGeom prst="rect">
                <a:avLst/>
              </a:prstGeom>
              <a:solidFill>
                <a:srgbClr val="FAC94C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pPr>
                <a:r>
                  <a:t>Store</a:t>
                </a:r>
              </a:p>
              <a:p>
                <a: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pPr>
                <a:r>
                  <a:t>1</a:t>
                </a:r>
              </a:p>
            </p:txBody>
          </p:sp>
          <p:sp>
            <p:nvSpPr>
              <p:cNvPr id="198" name="Shape 198"/>
              <p:cNvSpPr/>
              <p:nvPr/>
            </p:nvSpPr>
            <p:spPr>
              <a:xfrm>
                <a:off x="4396035" y="1898650"/>
                <a:ext cx="927101" cy="1270000"/>
              </a:xfrm>
              <a:prstGeom prst="rect">
                <a:avLst/>
              </a:prstGeom>
              <a:solidFill>
                <a:srgbClr val="FAC94C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pPr>
                <a:r>
                  <a:t>Store</a:t>
                </a:r>
              </a:p>
              <a:p>
                <a: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pPr>
                <a:r>
                  <a:t>1</a:t>
                </a:r>
              </a:p>
            </p:txBody>
          </p:sp>
          <p:sp>
            <p:nvSpPr>
              <p:cNvPr id="199" name="Shape 199"/>
              <p:cNvSpPr/>
              <p:nvPr/>
            </p:nvSpPr>
            <p:spPr>
              <a:xfrm>
                <a:off x="3005385" y="679450"/>
                <a:ext cx="1717577" cy="633611"/>
              </a:xfrm>
              <a:prstGeom prst="rect">
                <a:avLst/>
              </a:prstGeom>
              <a:solidFill>
                <a:srgbClr val="3BD9DC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lvl1pPr>
              </a:lstStyle>
              <a:p>
                <a:pPr/>
                <a:r>
                  <a:t>Dispatcher</a:t>
                </a:r>
              </a:p>
            </p:txBody>
          </p:sp>
          <p:sp>
            <p:nvSpPr>
              <p:cNvPr id="200" name="Shape 200"/>
              <p:cNvSpPr/>
              <p:nvPr/>
            </p:nvSpPr>
            <p:spPr>
              <a:xfrm>
                <a:off x="128835" y="1237257"/>
                <a:ext cx="306537" cy="321371"/>
              </a:xfrm>
              <a:prstGeom prst="ellipse">
                <a:avLst/>
              </a:prstGeom>
              <a:solidFill>
                <a:srgbClr val="FF9300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000">
                    <a:latin typeface="Fira Code"/>
                    <a:ea typeface="Fira Code"/>
                    <a:cs typeface="Fira Code"/>
                    <a:sym typeface="Fira Code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201" name="Shape 201"/>
              <p:cNvSpPr/>
              <p:nvPr/>
            </p:nvSpPr>
            <p:spPr>
              <a:xfrm>
                <a:off x="484435" y="755650"/>
                <a:ext cx="306537" cy="321370"/>
              </a:xfrm>
              <a:prstGeom prst="ellipse">
                <a:avLst/>
              </a:prstGeom>
              <a:solidFill>
                <a:srgbClr val="FF9300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000">
                    <a:latin typeface="Fira Code"/>
                    <a:ea typeface="Fira Code"/>
                    <a:cs typeface="Fira Code"/>
                    <a:sym typeface="Fira Code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202" name="Shape 202"/>
              <p:cNvSpPr/>
              <p:nvPr/>
            </p:nvSpPr>
            <p:spPr>
              <a:xfrm>
                <a:off x="626524" y="0"/>
                <a:ext cx="3254152" cy="0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03" name="Shape 203"/>
              <p:cNvSpPr/>
              <p:nvPr/>
            </p:nvSpPr>
            <p:spPr>
              <a:xfrm>
                <a:off x="3868142" y="6945"/>
                <a:ext cx="1" cy="659012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04" name="Shape 204"/>
              <p:cNvSpPr/>
              <p:nvPr/>
            </p:nvSpPr>
            <p:spPr>
              <a:xfrm>
                <a:off x="635000" y="3869"/>
                <a:ext cx="1" cy="739914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248469" y="12055"/>
                <a:ext cx="325415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06" name="Shape 206"/>
              <p:cNvSpPr/>
              <p:nvPr/>
            </p:nvSpPr>
            <p:spPr>
              <a:xfrm>
                <a:off x="263376" y="22324"/>
                <a:ext cx="1" cy="1206503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07" name="Shape 207"/>
              <p:cNvSpPr/>
              <p:nvPr/>
            </p:nvSpPr>
            <p:spPr>
              <a:xfrm>
                <a:off x="3510508" y="9425"/>
                <a:ext cx="1" cy="65405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08" name="Shape 208"/>
              <p:cNvSpPr/>
              <p:nvPr/>
            </p:nvSpPr>
            <p:spPr>
              <a:xfrm>
                <a:off x="3715642" y="1336178"/>
                <a:ext cx="7939" cy="568872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09" name="Shape 209"/>
              <p:cNvSpPr/>
              <p:nvPr/>
            </p:nvSpPr>
            <p:spPr>
              <a:xfrm flipV="1">
                <a:off x="2422525" y="1585664"/>
                <a:ext cx="2545712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10" name="Shape 210"/>
              <p:cNvSpPr/>
              <p:nvPr/>
            </p:nvSpPr>
            <p:spPr>
              <a:xfrm>
                <a:off x="2427188" y="1572121"/>
                <a:ext cx="1" cy="346770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11" name="Shape 211"/>
              <p:cNvSpPr/>
              <p:nvPr/>
            </p:nvSpPr>
            <p:spPr>
              <a:xfrm>
                <a:off x="4978470" y="1572121"/>
                <a:ext cx="1" cy="346770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 flipV="1">
                <a:off x="644425" y="2574671"/>
                <a:ext cx="1" cy="115894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13" name="Shape 213"/>
              <p:cNvSpPr/>
              <p:nvPr/>
            </p:nvSpPr>
            <p:spPr>
              <a:xfrm>
                <a:off x="2410271" y="3181350"/>
                <a:ext cx="1" cy="798477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14" name="Shape 214"/>
              <p:cNvSpPr/>
              <p:nvPr/>
            </p:nvSpPr>
            <p:spPr>
              <a:xfrm>
                <a:off x="4859585" y="3183830"/>
                <a:ext cx="1" cy="798477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15" name="Shape 215"/>
              <p:cNvSpPr/>
              <p:nvPr/>
            </p:nvSpPr>
            <p:spPr>
              <a:xfrm>
                <a:off x="3640385" y="3183830"/>
                <a:ext cx="1" cy="798477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16" name="Shape 216"/>
              <p:cNvSpPr/>
              <p:nvPr/>
            </p:nvSpPr>
            <p:spPr>
              <a:xfrm flipV="1">
                <a:off x="1263203" y="3989685"/>
                <a:ext cx="3608579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head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</p:grpSp>
        <p:sp>
          <p:nvSpPr>
            <p:cNvPr id="218" name="Shape 218"/>
            <p:cNvSpPr/>
            <p:nvPr/>
          </p:nvSpPr>
          <p:spPr>
            <a:xfrm>
              <a:off x="1411535" y="0"/>
              <a:ext cx="876301" cy="482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500">
                  <a:latin typeface="Fira Code"/>
                  <a:ea typeface="Fira Code"/>
                  <a:cs typeface="Fira Code"/>
                  <a:sym typeface="Fira Code"/>
                </a:defRPr>
              </a:lvl1pPr>
            </a:lstStyle>
            <a:p>
              <a:pPr/>
              <a:r>
                <a:t>Flux</a:t>
              </a:r>
            </a:p>
          </p:txBody>
        </p:sp>
      </p:grpSp>
      <p:grpSp>
        <p:nvGrpSpPr>
          <p:cNvPr id="242" name="Group 242"/>
          <p:cNvGrpSpPr/>
          <p:nvPr/>
        </p:nvGrpSpPr>
        <p:grpSpPr>
          <a:xfrm>
            <a:off x="6470650" y="3403600"/>
            <a:ext cx="6092675" cy="5258709"/>
            <a:chOff x="0" y="0"/>
            <a:chExt cx="6092674" cy="5258708"/>
          </a:xfrm>
        </p:grpSpPr>
        <p:grpSp>
          <p:nvGrpSpPr>
            <p:cNvPr id="239" name="Group 239"/>
            <p:cNvGrpSpPr/>
            <p:nvPr/>
          </p:nvGrpSpPr>
          <p:grpSpPr>
            <a:xfrm>
              <a:off x="1503114" y="967031"/>
              <a:ext cx="4589561" cy="4291677"/>
              <a:chOff x="0" y="0"/>
              <a:chExt cx="4589560" cy="4291676"/>
            </a:xfrm>
          </p:grpSpPr>
          <p:sp>
            <p:nvSpPr>
              <p:cNvPr id="220" name="Shape 220"/>
              <p:cNvSpPr/>
              <p:nvPr/>
            </p:nvSpPr>
            <p:spPr>
              <a:xfrm>
                <a:off x="6350" y="2901263"/>
                <a:ext cx="1270000" cy="633612"/>
              </a:xfrm>
              <a:prstGeom prst="rect">
                <a:avLst/>
              </a:prstGeom>
              <a:solidFill>
                <a:srgbClr val="AA7942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lvl1pPr>
              </a:lstStyle>
              <a:p>
                <a:pPr/>
                <a:r>
                  <a:t>View</a:t>
                </a:r>
              </a:p>
            </p:txBody>
          </p:sp>
          <p:sp>
            <p:nvSpPr>
              <p:cNvPr id="221" name="Shape 221"/>
              <p:cNvSpPr/>
              <p:nvPr/>
            </p:nvSpPr>
            <p:spPr>
              <a:xfrm>
                <a:off x="33585" y="1074684"/>
                <a:ext cx="1270001" cy="633612"/>
              </a:xfrm>
              <a:prstGeom prst="rect">
                <a:avLst/>
              </a:prstGeom>
              <a:solidFill>
                <a:srgbClr val="FF9300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lvl1pPr>
              </a:lstStyle>
              <a:p>
                <a:pPr/>
                <a:r>
                  <a:t>Actions</a:t>
                </a:r>
              </a:p>
            </p:txBody>
          </p:sp>
          <p:sp>
            <p:nvSpPr>
              <p:cNvPr id="222" name="Shape 222"/>
              <p:cNvSpPr/>
              <p:nvPr/>
            </p:nvSpPr>
            <p:spPr>
              <a:xfrm>
                <a:off x="376485" y="0"/>
                <a:ext cx="306537" cy="321370"/>
              </a:xfrm>
              <a:prstGeom prst="ellipse">
                <a:avLst/>
              </a:prstGeom>
              <a:solidFill>
                <a:srgbClr val="FF9300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000">
                    <a:latin typeface="Fira Code"/>
                    <a:ea typeface="Fira Code"/>
                    <a:cs typeface="Fira Code"/>
                    <a:sym typeface="Fira Code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223" name="Shape 223"/>
              <p:cNvSpPr/>
              <p:nvPr/>
            </p:nvSpPr>
            <p:spPr>
              <a:xfrm>
                <a:off x="376485" y="459305"/>
                <a:ext cx="306537" cy="321370"/>
              </a:xfrm>
              <a:prstGeom prst="ellipse">
                <a:avLst/>
              </a:prstGeom>
              <a:solidFill>
                <a:srgbClr val="FF9300"/>
              </a:solidFill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000">
                    <a:latin typeface="Fira Code"/>
                    <a:ea typeface="Fira Code"/>
                    <a:cs typeface="Fira Code"/>
                    <a:sym typeface="Fira Code"/>
                  </a:defRPr>
                </a:lvl1pPr>
              </a:lstStyle>
              <a:p>
                <a:pPr/>
                <a:r>
                  <a:t>A</a:t>
                </a:r>
              </a:p>
            </p:txBody>
          </p:sp>
          <p:sp>
            <p:nvSpPr>
              <p:cNvPr id="224" name="Shape 224"/>
              <p:cNvSpPr/>
              <p:nvPr/>
            </p:nvSpPr>
            <p:spPr>
              <a:xfrm>
                <a:off x="686559" y="619990"/>
                <a:ext cx="3035368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711959" y="160684"/>
                <a:ext cx="3035368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26" name="Shape 226"/>
              <p:cNvSpPr/>
              <p:nvPr/>
            </p:nvSpPr>
            <p:spPr>
              <a:xfrm>
                <a:off x="3735635" y="158055"/>
                <a:ext cx="1" cy="100260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 flipV="1">
                <a:off x="650775" y="1725305"/>
                <a:ext cx="1" cy="1158948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28" name="Shape 228"/>
              <p:cNvSpPr/>
              <p:nvPr/>
            </p:nvSpPr>
            <p:spPr>
              <a:xfrm>
                <a:off x="3710235" y="3132728"/>
                <a:ext cx="1" cy="1158949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grpSp>
            <p:nvGrpSpPr>
              <p:cNvPr id="235" name="Group 235"/>
              <p:cNvGrpSpPr/>
              <p:nvPr/>
            </p:nvGrpSpPr>
            <p:grpSpPr>
              <a:xfrm>
                <a:off x="2830910" y="1150106"/>
                <a:ext cx="1758651" cy="1954757"/>
                <a:chOff x="0" y="0"/>
                <a:chExt cx="1758649" cy="1954755"/>
              </a:xfrm>
            </p:grpSpPr>
            <p:sp>
              <p:nvSpPr>
                <p:cNvPr id="229" name="Shape 229"/>
                <p:cNvSpPr/>
                <p:nvPr/>
              </p:nvSpPr>
              <p:spPr>
                <a:xfrm>
                  <a:off x="0" y="6378"/>
                  <a:ext cx="1758650" cy="1948378"/>
                </a:xfrm>
                <a:prstGeom prst="rect">
                  <a:avLst/>
                </a:prstGeom>
                <a:solidFill>
                  <a:srgbClr val="FAC94C"/>
                </a:solidFill>
                <a:ln w="25400" cap="flat">
                  <a:solidFill>
                    <a:srgbClr val="85888D"/>
                  </a:solidFill>
                  <a:prstDash val="solid"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1500">
                      <a:latin typeface="Fira Code"/>
                      <a:ea typeface="Fira Code"/>
                      <a:cs typeface="Fira Code"/>
                      <a:sym typeface="Fira Code"/>
                    </a:defRPr>
                  </a:pPr>
                  <a:r>
                    <a:t>Reducer</a:t>
                  </a:r>
                </a:p>
                <a:p>
                  <a:pPr>
                    <a:defRPr sz="1500">
                      <a:latin typeface="Fira Code"/>
                      <a:ea typeface="Fira Code"/>
                      <a:cs typeface="Fira Code"/>
                      <a:sym typeface="Fira Code"/>
                    </a:defRPr>
                  </a:pPr>
                </a:p>
                <a:p>
                  <a:pPr>
                    <a:defRPr sz="1500">
                      <a:latin typeface="Fira Code"/>
                      <a:ea typeface="Fira Code"/>
                      <a:cs typeface="Fira Code"/>
                      <a:sym typeface="Fira Code"/>
                    </a:defRPr>
                  </a:pPr>
                </a:p>
                <a:p>
                  <a:pPr>
                    <a:defRPr sz="1500">
                      <a:latin typeface="Fira Code"/>
                      <a:ea typeface="Fira Code"/>
                      <a:cs typeface="Fira Code"/>
                      <a:sym typeface="Fira Code"/>
                    </a:defRPr>
                  </a:pPr>
                </a:p>
              </p:txBody>
            </p:sp>
            <p:sp>
              <p:nvSpPr>
                <p:cNvPr id="230" name="Shape 230"/>
                <p:cNvSpPr/>
                <p:nvPr/>
              </p:nvSpPr>
              <p:spPr>
                <a:xfrm>
                  <a:off x="230726" y="404489"/>
                  <a:ext cx="1312963" cy="1280925"/>
                </a:xfrm>
                <a:prstGeom prst="rect">
                  <a:avLst/>
                </a:prstGeom>
                <a:solidFill>
                  <a:srgbClr val="00F900">
                    <a:alpha val="38778"/>
                  </a:srgbClr>
                </a:solidFill>
                <a:ln w="25400" cap="flat">
                  <a:solidFill>
                    <a:srgbClr val="85888D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/>
                  </a:pPr>
                </a:p>
              </p:txBody>
            </p:sp>
            <p:sp>
              <p:nvSpPr>
                <p:cNvPr id="231" name="Shape 231"/>
                <p:cNvSpPr/>
                <p:nvPr/>
              </p:nvSpPr>
              <p:spPr>
                <a:xfrm>
                  <a:off x="313132" y="0"/>
                  <a:ext cx="1148151" cy="30153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defRPr sz="1300">
                      <a:latin typeface="Fira Code"/>
                      <a:ea typeface="Fira Code"/>
                      <a:cs typeface="Fira Code"/>
                      <a:sym typeface="Fira Code"/>
                    </a:defRPr>
                  </a:lvl1pPr>
                </a:lstStyle>
                <a:p>
                  <a:pPr/>
                  <a:r>
                    <a:t>Store - {}</a:t>
                  </a:r>
                </a:p>
              </p:txBody>
            </p:sp>
            <p:sp>
              <p:nvSpPr>
                <p:cNvPr id="232" name="Shape 232"/>
                <p:cNvSpPr/>
                <p:nvPr/>
              </p:nvSpPr>
              <p:spPr>
                <a:xfrm>
                  <a:off x="347924" y="777031"/>
                  <a:ext cx="279926" cy="293471"/>
                </a:xfrm>
                <a:prstGeom prst="rect">
                  <a:avLst/>
                </a:prstGeom>
                <a:solidFill>
                  <a:schemeClr val="accent2">
                    <a:hueOff val="-2473793"/>
                    <a:satOff val="-50209"/>
                    <a:lumOff val="23543"/>
                  </a:schemeClr>
                </a:solidFill>
                <a:ln w="25400" cap="flat">
                  <a:solidFill>
                    <a:srgbClr val="85888D"/>
                  </a:solidFill>
                  <a:prstDash val="solid"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defRPr sz="1500">
                      <a:latin typeface="Fira Code"/>
                      <a:ea typeface="Fira Code"/>
                      <a:cs typeface="Fira Code"/>
                      <a:sym typeface="Fira Code"/>
                    </a:defRPr>
                  </a:lvl1pPr>
                </a:lstStyle>
                <a:p>
                  <a:pPr/>
                  <a:r>
                    <a:t>R</a:t>
                  </a:r>
                </a:p>
              </p:txBody>
            </p:sp>
            <p:sp>
              <p:nvSpPr>
                <p:cNvPr id="233" name="Shape 233"/>
                <p:cNvSpPr/>
                <p:nvPr/>
              </p:nvSpPr>
              <p:spPr>
                <a:xfrm>
                  <a:off x="747244" y="1177688"/>
                  <a:ext cx="279927" cy="293471"/>
                </a:xfrm>
                <a:prstGeom prst="rect">
                  <a:avLst/>
                </a:prstGeom>
                <a:solidFill>
                  <a:schemeClr val="accent2">
                    <a:hueOff val="-2473793"/>
                    <a:satOff val="-50209"/>
                    <a:lumOff val="23543"/>
                  </a:schemeClr>
                </a:solidFill>
                <a:ln w="25400" cap="flat">
                  <a:solidFill>
                    <a:srgbClr val="85888D"/>
                  </a:solidFill>
                  <a:prstDash val="solid"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defRPr sz="1500">
                      <a:latin typeface="Fira Code"/>
                      <a:ea typeface="Fira Code"/>
                      <a:cs typeface="Fira Code"/>
                      <a:sym typeface="Fira Code"/>
                    </a:defRPr>
                  </a:lvl1pPr>
                </a:lstStyle>
                <a:p>
                  <a:pPr/>
                  <a:r>
                    <a:t>R</a:t>
                  </a:r>
                </a:p>
              </p:txBody>
            </p:sp>
            <p:sp>
              <p:nvSpPr>
                <p:cNvPr id="234" name="Shape 234"/>
                <p:cNvSpPr/>
                <p:nvPr/>
              </p:nvSpPr>
              <p:spPr>
                <a:xfrm>
                  <a:off x="1078565" y="777031"/>
                  <a:ext cx="279927" cy="293471"/>
                </a:xfrm>
                <a:prstGeom prst="rect">
                  <a:avLst/>
                </a:prstGeom>
                <a:solidFill>
                  <a:schemeClr val="accent2">
                    <a:hueOff val="-2473793"/>
                    <a:satOff val="-50209"/>
                    <a:lumOff val="23543"/>
                  </a:schemeClr>
                </a:solidFill>
                <a:ln w="25400" cap="flat">
                  <a:solidFill>
                    <a:srgbClr val="85888D"/>
                  </a:solidFill>
                  <a:prstDash val="solid"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>
                  <a:lvl1pPr>
                    <a:defRPr sz="1500">
                      <a:latin typeface="Fira Code"/>
                      <a:ea typeface="Fira Code"/>
                      <a:cs typeface="Fira Code"/>
                      <a:sym typeface="Fira Code"/>
                    </a:defRPr>
                  </a:lvl1pPr>
                </a:lstStyle>
                <a:p>
                  <a:pPr/>
                  <a:r>
                    <a:t>R</a:t>
                  </a:r>
                </a:p>
              </p:txBody>
            </p:sp>
          </p:grpSp>
          <p:sp>
            <p:nvSpPr>
              <p:cNvPr id="236" name="Shape 236"/>
              <p:cNvSpPr/>
              <p:nvPr/>
            </p:nvSpPr>
            <p:spPr>
              <a:xfrm>
                <a:off x="0" y="3540369"/>
                <a:ext cx="1270000" cy="457201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500">
                    <a:latin typeface="Fira Code"/>
                    <a:ea typeface="Fira Code"/>
                    <a:cs typeface="Fira Code"/>
                    <a:sym typeface="Fira Code"/>
                  </a:defRPr>
                </a:lvl1pPr>
              </a:lstStyle>
              <a:p>
                <a:pPr/>
                <a:r>
                  <a:t>connect()</a:t>
                </a:r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35196" y="4285403"/>
                <a:ext cx="3087293" cy="1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38" name="Shape 238"/>
              <p:cNvSpPr/>
              <p:nvPr/>
            </p:nvSpPr>
            <p:spPr>
              <a:xfrm flipV="1">
                <a:off x="650726" y="4012103"/>
                <a:ext cx="1" cy="268687"/>
              </a:xfrm>
              <a:prstGeom prst="line">
                <a:avLst/>
              </a:prstGeom>
              <a:noFill/>
              <a:ln w="254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</p:grpSp>
        <p:sp>
          <p:nvSpPr>
            <p:cNvPr id="240" name="Shape 240"/>
            <p:cNvSpPr/>
            <p:nvPr/>
          </p:nvSpPr>
          <p:spPr>
            <a:xfrm>
              <a:off x="0" y="2762056"/>
              <a:ext cx="1270000" cy="701627"/>
            </a:xfrm>
            <a:prstGeom prst="rightArrow">
              <a:avLst>
                <a:gd name="adj1" fmla="val 32000"/>
                <a:gd name="adj2" fmla="val 115845"/>
              </a:avLst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41" name="Shape 241"/>
            <p:cNvSpPr/>
            <p:nvPr/>
          </p:nvSpPr>
          <p:spPr>
            <a:xfrm>
              <a:off x="3264494" y="0"/>
              <a:ext cx="1066801" cy="482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500">
                  <a:latin typeface="Fira Code"/>
                  <a:ea typeface="Fira Code"/>
                  <a:cs typeface="Fira Code"/>
                  <a:sym typeface="Fira Code"/>
                </a:defRPr>
              </a:lvl1pPr>
            </a:lstStyle>
            <a:p>
              <a:pPr/>
              <a:r>
                <a:t>Redux</a:t>
              </a:r>
            </a:p>
          </p:txBody>
        </p:sp>
      </p:grpSp>
      <p:sp>
        <p:nvSpPr>
          <p:cNvPr id="243" name="Shape 243"/>
          <p:cNvSpPr/>
          <p:nvPr/>
        </p:nvSpPr>
        <p:spPr>
          <a:xfrm>
            <a:off x="5854699" y="9359899"/>
            <a:ext cx="7124701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* Ref: Preethi Kasireddy - MobX vs Redux: Comparing the Opposing Paradigms - React Conf 2017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9" grpId="1"/>
      <p:bldP build="whole" bldLvl="1" animBg="1" rev="0" advAuto="0" spid="242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Redux Terms</a:t>
            </a:r>
          </a:p>
        </p:txBody>
      </p:sp>
      <p:sp>
        <p:nvSpPr>
          <p:cNvPr id="246" name="Shape 24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State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Store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Container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Action Creator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Action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Reducer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000">
                <a:latin typeface="Fira Code"/>
                <a:ea typeface="Fira Code"/>
                <a:cs typeface="Fira Code"/>
                <a:sym typeface="Fira Code"/>
              </a:defRPr>
            </a:pPr>
            <a:r>
              <a:t>State:</a:t>
            </a:r>
          </a:p>
          <a:p>
            <a:pPr>
              <a:defRPr sz="5000">
                <a:latin typeface="Fira Code"/>
                <a:ea typeface="Fira Code"/>
                <a:cs typeface="Fira Code"/>
                <a:sym typeface="Fira Code"/>
              </a:defRPr>
            </a:pPr>
            <a:r>
              <a:t>single source of truth</a:t>
            </a:r>
          </a:p>
        </p:txBody>
      </p:sp>
      <p:sp>
        <p:nvSpPr>
          <p:cNvPr id="249" name="Shape 249"/>
          <p:cNvSpPr/>
          <p:nvPr/>
        </p:nvSpPr>
        <p:spPr>
          <a:xfrm>
            <a:off x="271358" y="5260190"/>
            <a:ext cx="373380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5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- JavaScript Object</a:t>
            </a:r>
          </a:p>
        </p:txBody>
      </p:sp>
      <p:sp>
        <p:nvSpPr>
          <p:cNvPr id="250" name="Shape 250"/>
          <p:cNvSpPr/>
          <p:nvPr/>
        </p:nvSpPr>
        <p:spPr>
          <a:xfrm>
            <a:off x="165100" y="5829575"/>
            <a:ext cx="621030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- Maintains all the application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State</a:t>
            </a:r>
          </a:p>
        </p:txBody>
      </p:sp>
      <p:pic>
        <p:nvPicPr>
          <p:cNvPr id="25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67091" y="3202958"/>
            <a:ext cx="5466651" cy="58240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5000">
                <a:latin typeface="Fira Code"/>
                <a:ea typeface="Fira Code"/>
                <a:cs typeface="Fira Code"/>
                <a:sym typeface="Fira Code"/>
              </a:defRPr>
            </a:pPr>
            <a:r>
              <a:t>Store:</a:t>
            </a:r>
          </a:p>
          <a:p>
            <a:pPr>
              <a:defRPr sz="5000">
                <a:latin typeface="Fira Code"/>
                <a:ea typeface="Fira Code"/>
                <a:cs typeface="Fira Code"/>
                <a:sym typeface="Fira Code"/>
              </a:defRPr>
            </a:pPr>
            <a:r>
              <a:t>Protector of the state</a:t>
            </a:r>
          </a:p>
        </p:txBody>
      </p:sp>
      <p:grpSp>
        <p:nvGrpSpPr>
          <p:cNvPr id="256" name="Group 256"/>
          <p:cNvGrpSpPr/>
          <p:nvPr/>
        </p:nvGrpSpPr>
        <p:grpSpPr>
          <a:xfrm>
            <a:off x="641350" y="3657600"/>
            <a:ext cx="10890401" cy="5223952"/>
            <a:chOff x="0" y="0"/>
            <a:chExt cx="10890400" cy="5223951"/>
          </a:xfrm>
        </p:grpSpPr>
        <p:sp>
          <p:nvSpPr>
            <p:cNvPr id="254" name="Shape 254"/>
            <p:cNvSpPr/>
            <p:nvPr/>
          </p:nvSpPr>
          <p:spPr>
            <a:xfrm>
              <a:off x="0" y="1346475"/>
              <a:ext cx="5257801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500">
                  <a:latin typeface="Fira Code"/>
                  <a:ea typeface="Fira Code"/>
                  <a:cs typeface="Fira Code"/>
                  <a:sym typeface="Fira Code"/>
                </a:defRPr>
              </a:pPr>
              <a:r>
                <a:t>Middleware between UI and </a:t>
              </a:r>
            </a:p>
            <a:p>
              <a:pPr>
                <a:defRPr sz="2500">
                  <a:latin typeface="Fira Code"/>
                  <a:ea typeface="Fira Code"/>
                  <a:cs typeface="Fira Code"/>
                  <a:sym typeface="Fira Code"/>
                </a:defRPr>
              </a:pPr>
              <a:r>
                <a:t>state</a:t>
              </a:r>
            </a:p>
          </p:txBody>
        </p:sp>
        <p:pic>
          <p:nvPicPr>
            <p:cNvPr id="255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632600" y="0"/>
              <a:ext cx="5257801" cy="522395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57" name="Shape 257"/>
          <p:cNvSpPr/>
          <p:nvPr/>
        </p:nvSpPr>
        <p:spPr>
          <a:xfrm>
            <a:off x="5150001" y="9118599"/>
            <a:ext cx="7505701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000">
                <a:latin typeface="Fira Code"/>
                <a:ea typeface="Fira Code"/>
                <a:cs typeface="Fira Code"/>
                <a:sym typeface="Fira Code"/>
              </a:defRPr>
            </a:pPr>
            <a:r>
              <a:t>Ref: </a:t>
            </a:r>
            <a:r>
              <a:rPr u="sng">
                <a:hlinkClick r:id="rId3" invalidUrl="" action="" tgtFrame="" tooltip="" history="1" highlightClick="0" endSnd="0"/>
              </a:rPr>
              <a:t>https://onsizzle.com/i/affles-the-cat-lord-waffles-waffleston-of-house-waffles-first-4876681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6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type="title"/>
          </p:nvPr>
        </p:nvSpPr>
        <p:spPr>
          <a:xfrm>
            <a:off x="1270000" y="292100"/>
            <a:ext cx="10464800" cy="1422400"/>
          </a:xfrm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Container: stateToProps</a:t>
            </a:r>
          </a:p>
        </p:txBody>
      </p:sp>
      <p:sp>
        <p:nvSpPr>
          <p:cNvPr id="260" name="Shape 26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74879" indent="-174879" algn="l" defTabSz="297941">
              <a:spcBef>
                <a:spcPts val="1600"/>
              </a:spcBef>
              <a:buSzPct val="75000"/>
              <a:buChar char="•"/>
              <a:defRPr sz="1275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 marL="174879" indent="-174879" algn="l" defTabSz="297941">
              <a:spcBef>
                <a:spcPts val="1600"/>
              </a:spcBef>
              <a:buSzPct val="75000"/>
              <a:buChar char="•"/>
              <a:defRPr sz="1275">
                <a:latin typeface="Fira Code"/>
                <a:ea typeface="Fira Code"/>
                <a:cs typeface="Fira Code"/>
                <a:sym typeface="Fira Code"/>
              </a:defRPr>
            </a:pPr>
            <a:r>
              <a:t>Provide Stateless component the data they need</a:t>
            </a:r>
          </a:p>
          <a:p>
            <a:pPr marL="174879" indent="-174879" algn="l" defTabSz="297941">
              <a:spcBef>
                <a:spcPts val="1600"/>
              </a:spcBef>
              <a:buSzPct val="75000"/>
              <a:buChar char="•"/>
              <a:defRPr sz="1275">
                <a:latin typeface="Fira Code"/>
                <a:ea typeface="Fira Code"/>
                <a:cs typeface="Fira Code"/>
                <a:sym typeface="Fira Code"/>
              </a:defRPr>
            </a:pPr>
            <a:r>
              <a:t>Multiple container components can use the same part of the state without being the child of same parent</a:t>
            </a:r>
          </a:p>
        </p:txBody>
      </p:sp>
      <p:pic>
        <p:nvPicPr>
          <p:cNvPr id="26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38825" y="1652256"/>
            <a:ext cx="8032298" cy="6411430"/>
          </a:xfrm>
          <a:prstGeom prst="rect">
            <a:avLst/>
          </a:prstGeom>
          <a:ln w="12700">
            <a:miter lim="400000"/>
          </a:ln>
        </p:spPr>
      </p:pic>
      <p:sp>
        <p:nvSpPr>
          <p:cNvPr id="262" name="Shape 262"/>
          <p:cNvSpPr/>
          <p:nvPr/>
        </p:nvSpPr>
        <p:spPr>
          <a:xfrm>
            <a:off x="2889250" y="2916357"/>
            <a:ext cx="6152902" cy="1161603"/>
          </a:xfrm>
          <a:prstGeom prst="rect">
            <a:avLst/>
          </a:prstGeom>
          <a:solidFill>
            <a:srgbClr val="353A4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grpSp>
        <p:nvGrpSpPr>
          <p:cNvPr id="265" name="Group 265"/>
          <p:cNvGrpSpPr/>
          <p:nvPr/>
        </p:nvGrpSpPr>
        <p:grpSpPr>
          <a:xfrm>
            <a:off x="2738825" y="2203670"/>
            <a:ext cx="8032298" cy="5897674"/>
            <a:chOff x="0" y="0"/>
            <a:chExt cx="8032296" cy="5897673"/>
          </a:xfrm>
        </p:grpSpPr>
        <p:sp>
          <p:nvSpPr>
            <p:cNvPr id="263" name="Shape 263"/>
            <p:cNvSpPr/>
            <p:nvPr/>
          </p:nvSpPr>
          <p:spPr>
            <a:xfrm>
              <a:off x="150424" y="0"/>
              <a:ext cx="6152903" cy="484087"/>
            </a:xfrm>
            <a:prstGeom prst="rect">
              <a:avLst/>
            </a:prstGeom>
            <a:solidFill>
              <a:srgbClr val="353A4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pic>
          <p:nvPicPr>
            <p:cNvPr id="264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4916351"/>
              <a:ext cx="8032297" cy="98132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xit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2" grpId="1"/>
      <p:bldP build="whole" bldLvl="1" animBg="1" rev="0" advAuto="0" spid="265" grpId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Action Creators</a:t>
            </a:r>
          </a:p>
        </p:txBody>
      </p:sp>
      <p:sp>
        <p:nvSpPr>
          <p:cNvPr id="268" name="Shape 26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Create actions based on the </a:t>
            </a:r>
            <a:r>
              <a:rPr>
                <a:solidFill>
                  <a:srgbClr val="942192"/>
                </a:solidFill>
              </a:rPr>
              <a:t>type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Optional </a:t>
            </a:r>
            <a:r>
              <a:rPr>
                <a:solidFill>
                  <a:srgbClr val="942192"/>
                </a:solidFill>
              </a:rPr>
              <a:t>payload</a:t>
            </a:r>
            <a:r>
              <a:t> data</a:t>
            </a:r>
          </a:p>
        </p:txBody>
      </p:sp>
      <p:pic>
        <p:nvPicPr>
          <p:cNvPr id="26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09856" y="2663491"/>
            <a:ext cx="9385088" cy="40307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Action</a:t>
            </a:r>
          </a:p>
        </p:txBody>
      </p:sp>
      <p:sp>
        <p:nvSpPr>
          <p:cNvPr id="272" name="Shape 2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Result of Action Creator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Plain JavaScript Object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Only source of information from views to change the state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Can be as simple as </a:t>
            </a:r>
            <a:r>
              <a:rPr>
                <a:solidFill>
                  <a:srgbClr val="942192"/>
                </a:solidFill>
              </a:rPr>
              <a:t>{type:’INCREMENT’}</a:t>
            </a:r>
          </a:p>
        </p:txBody>
      </p:sp>
      <p:pic>
        <p:nvPicPr>
          <p:cNvPr id="27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38950" y="2117690"/>
            <a:ext cx="4929050" cy="28385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Reducer</a:t>
            </a:r>
          </a:p>
        </p:txBody>
      </p:sp>
      <p:sp>
        <p:nvSpPr>
          <p:cNvPr id="276" name="Shape 27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Changes are made with Pure functions</a:t>
            </a:r>
          </a:p>
          <a:p>
            <a:pPr lvl="1"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Don’t depend and do not modify the state of variables outside of its scope</a:t>
            </a:r>
          </a:p>
          <a:p>
            <a:pPr lvl="1"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Always return same result give the same arguments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Update the </a:t>
            </a:r>
            <a:r>
              <a:rPr>
                <a:solidFill>
                  <a:srgbClr val="942192"/>
                </a:solidFill>
              </a:rPr>
              <a:t>state</a:t>
            </a:r>
            <a:r>
              <a:t> based on </a:t>
            </a:r>
            <a:r>
              <a:rPr>
                <a:solidFill>
                  <a:srgbClr val="942192"/>
                </a:solidFill>
              </a:rPr>
              <a:t>action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  <a:defRPr sz="4000">
                <a:latin typeface="Fira Code"/>
                <a:ea typeface="Fira Code"/>
                <a:cs typeface="Fira Code"/>
                <a:sym typeface="Fira Code"/>
              </a:defRPr>
            </a:pPr>
            <a:r>
              <a:rPr>
                <a:solidFill>
                  <a:srgbClr val="942192"/>
                </a:solidFill>
              </a:rPr>
              <a:t>Immutable: </a:t>
            </a:r>
            <a:r>
              <a:t>Always returns the new state object</a:t>
            </a:r>
          </a:p>
        </p:txBody>
      </p:sp>
      <p:sp>
        <p:nvSpPr>
          <p:cNvPr id="279" name="Shape 279"/>
          <p:cNvSpPr/>
          <p:nvPr/>
        </p:nvSpPr>
        <p:spPr>
          <a:xfrm>
            <a:off x="1749292" y="8331199"/>
            <a:ext cx="950621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500">
                <a:solidFill>
                  <a:srgbClr val="FF2600"/>
                </a:solidFill>
                <a:latin typeface="Fira Code"/>
                <a:ea typeface="Fira Code"/>
                <a:cs typeface="Fira Code"/>
                <a:sym typeface="Fira Code"/>
              </a:defRPr>
            </a:pPr>
            <a:r>
              <a:t>state.basket = [...state.basket, payload.itemId]; </a:t>
            </a:r>
          </a:p>
          <a:p>
            <a:pPr algn="l">
              <a:defRPr sz="2500">
                <a:solidFill>
                  <a:srgbClr val="FF2600"/>
                </a:solidFill>
                <a:latin typeface="Fira Code"/>
                <a:ea typeface="Fira Code"/>
                <a:cs typeface="Fira Code"/>
                <a:sym typeface="Fira Code"/>
              </a:defRPr>
            </a:pPr>
            <a:r>
              <a:t>return state;</a:t>
            </a:r>
          </a:p>
        </p:txBody>
      </p:sp>
      <p:pic>
        <p:nvPicPr>
          <p:cNvPr id="28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2633" y="1000147"/>
            <a:ext cx="11079534" cy="51879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9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Container: dispatchToProps</a:t>
            </a:r>
          </a:p>
        </p:txBody>
      </p:sp>
      <p:sp>
        <p:nvSpPr>
          <p:cNvPr id="283" name="Shape 2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Map the actions to components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rPr>
                <a:solidFill>
                  <a:srgbClr val="942192"/>
                </a:solidFill>
              </a:rPr>
              <a:t>bindActionCreators</a:t>
            </a:r>
            <a:r>
              <a:t> helper method from redux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2" algn="l">
              <a:defRPr sz="5000">
                <a:latin typeface="Fira Code"/>
                <a:ea typeface="Fira Code"/>
                <a:cs typeface="Fira Code"/>
                <a:sym typeface="Fira Code"/>
              </a:defRPr>
            </a:pPr>
            <a:r>
              <a:t>React way: pass props</a:t>
            </a:r>
          </a:p>
        </p:txBody>
      </p:sp>
      <p:sp>
        <p:nvSpPr>
          <p:cNvPr id="125" name="Shape 12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Use setState API from React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Pass props to child components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Many child components just pass the props to their successive child and so on..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Can be easily messy and difficult to understand the flow of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9134" y="94857"/>
            <a:ext cx="9506532" cy="9563886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Shape 286"/>
          <p:cNvSpPr/>
          <p:nvPr/>
        </p:nvSpPr>
        <p:spPr>
          <a:xfrm>
            <a:off x="6901632" y="9172768"/>
            <a:ext cx="2050702" cy="385734"/>
          </a:xfrm>
          <a:prstGeom prst="rect">
            <a:avLst/>
          </a:prstGeom>
          <a:solidFill>
            <a:srgbClr val="353A4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grpSp>
        <p:nvGrpSpPr>
          <p:cNvPr id="291" name="Group 291"/>
          <p:cNvGrpSpPr/>
          <p:nvPr/>
        </p:nvGrpSpPr>
        <p:grpSpPr>
          <a:xfrm>
            <a:off x="1990569" y="885535"/>
            <a:ext cx="9023662" cy="5896109"/>
            <a:chOff x="0" y="0"/>
            <a:chExt cx="9023661" cy="5896108"/>
          </a:xfrm>
        </p:grpSpPr>
        <p:sp>
          <p:nvSpPr>
            <p:cNvPr id="287" name="Shape 287"/>
            <p:cNvSpPr/>
            <p:nvPr/>
          </p:nvSpPr>
          <p:spPr>
            <a:xfrm>
              <a:off x="49889" y="0"/>
              <a:ext cx="6031071" cy="743319"/>
            </a:xfrm>
            <a:prstGeom prst="rect">
              <a:avLst/>
            </a:prstGeom>
            <a:solidFill>
              <a:srgbClr val="353A4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88" name="Shape 288"/>
            <p:cNvSpPr/>
            <p:nvPr/>
          </p:nvSpPr>
          <p:spPr>
            <a:xfrm>
              <a:off x="0" y="2453699"/>
              <a:ext cx="9023662" cy="1109951"/>
            </a:xfrm>
            <a:prstGeom prst="rect">
              <a:avLst/>
            </a:prstGeom>
            <a:solidFill>
              <a:srgbClr val="353A4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89" name="Shape 289"/>
            <p:cNvSpPr/>
            <p:nvPr/>
          </p:nvSpPr>
          <p:spPr>
            <a:xfrm>
              <a:off x="2233347" y="5510374"/>
              <a:ext cx="6345286" cy="385735"/>
            </a:xfrm>
            <a:prstGeom prst="rect">
              <a:avLst/>
            </a:prstGeom>
            <a:solidFill>
              <a:srgbClr val="353A4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90" name="Shape 290"/>
            <p:cNvSpPr/>
            <p:nvPr/>
          </p:nvSpPr>
          <p:spPr>
            <a:xfrm>
              <a:off x="4373110" y="3798397"/>
              <a:ext cx="2761417" cy="385735"/>
            </a:xfrm>
            <a:prstGeom prst="rect">
              <a:avLst/>
            </a:prstGeom>
            <a:solidFill>
              <a:srgbClr val="353A44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xit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86" grpId="2"/>
      <p:bldP build="whole" bldLvl="1" animBg="1" rev="0" advAuto="0" spid="291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53596" y="232559"/>
            <a:ext cx="3953952" cy="47257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3687" y="150614"/>
            <a:ext cx="5917553" cy="9452372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Shape 295"/>
          <p:cNvSpPr/>
          <p:nvPr>
            <p:ph type="title"/>
          </p:nvPr>
        </p:nvSpPr>
        <p:spPr>
          <a:xfrm>
            <a:off x="1545581" y="4328124"/>
            <a:ext cx="12011560" cy="3667494"/>
          </a:xfrm>
          <a:prstGeom prst="rect">
            <a:avLst/>
          </a:prstGeom>
        </p:spPr>
        <p:txBody>
          <a:bodyPr/>
          <a:lstStyle/>
          <a:p>
            <a:pPr>
              <a:defRPr sz="5000">
                <a:latin typeface="Fira Code"/>
                <a:ea typeface="Fira Code"/>
                <a:cs typeface="Fira Code"/>
                <a:sym typeface="Fira Code"/>
              </a:defRPr>
            </a:pPr>
            <a:r>
              <a:t>But most applications </a:t>
            </a:r>
          </a:p>
          <a:p>
            <a:pPr>
              <a:defRPr sz="5000">
                <a:latin typeface="Fira Code"/>
                <a:ea typeface="Fira Code"/>
                <a:cs typeface="Fira Code"/>
                <a:sym typeface="Fira Code"/>
              </a:defRPr>
            </a:pPr>
            <a:r>
              <a:t>need </a:t>
            </a:r>
            <a:r>
              <a:rPr b="1">
                <a:solidFill>
                  <a:srgbClr val="942192"/>
                </a:solidFill>
              </a:rPr>
              <a:t>complex</a:t>
            </a:r>
            <a:r>
              <a:t> state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4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Multiple Reducers</a:t>
            </a:r>
          </a:p>
        </p:txBody>
      </p:sp>
      <p:sp>
        <p:nvSpPr>
          <p:cNvPr id="298" name="Shape 29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4495" indent="-404495" defTabSz="531622">
              <a:spcBef>
                <a:spcPts val="3800"/>
              </a:spcBef>
              <a:defRPr sz="2275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 marL="404495" indent="-404495" defTabSz="531622">
              <a:spcBef>
                <a:spcPts val="3800"/>
              </a:spcBef>
              <a:defRPr sz="2275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 marL="404495" indent="-404495" defTabSz="531622">
              <a:spcBef>
                <a:spcPts val="3800"/>
              </a:spcBef>
              <a:defRPr sz="2275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 marL="404495" indent="-404495" defTabSz="531622">
              <a:spcBef>
                <a:spcPts val="3800"/>
              </a:spcBef>
              <a:defRPr sz="2275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 marL="404495" indent="-404495" defTabSz="531622">
              <a:spcBef>
                <a:spcPts val="3800"/>
              </a:spcBef>
              <a:defRPr sz="2275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 marL="404495" indent="-404495" defTabSz="531622">
              <a:spcBef>
                <a:spcPts val="3800"/>
              </a:spcBef>
              <a:defRPr sz="2275">
                <a:latin typeface="Fira Code"/>
                <a:ea typeface="Fira Code"/>
                <a:cs typeface="Fira Code"/>
                <a:sym typeface="Fira Code"/>
              </a:defRPr>
            </a:pPr>
          </a:p>
          <a:p>
            <a:pPr marL="404495" indent="-404495" defTabSz="531622">
              <a:spcBef>
                <a:spcPts val="3800"/>
              </a:spcBef>
              <a:defRPr sz="2275">
                <a:latin typeface="Fira Code"/>
                <a:ea typeface="Fira Code"/>
                <a:cs typeface="Fira Code"/>
                <a:sym typeface="Fira Code"/>
              </a:defRPr>
            </a:pPr>
            <a:r>
              <a:rPr>
                <a:solidFill>
                  <a:srgbClr val="942192"/>
                </a:solidFill>
              </a:rPr>
              <a:t>combineReducers</a:t>
            </a:r>
            <a:r>
              <a:t> API</a:t>
            </a:r>
          </a:p>
          <a:p>
            <a:pPr marL="404495" indent="-404495" defTabSz="531622">
              <a:spcBef>
                <a:spcPts val="3800"/>
              </a:spcBef>
              <a:defRPr sz="2275">
                <a:latin typeface="Fira Code"/>
                <a:ea typeface="Fira Code"/>
                <a:cs typeface="Fira Code"/>
                <a:sym typeface="Fira Code"/>
              </a:defRPr>
            </a:pPr>
            <a:r>
              <a:t>can contain multiple hierarchical reducers </a:t>
            </a:r>
          </a:p>
        </p:txBody>
      </p:sp>
      <p:pic>
        <p:nvPicPr>
          <p:cNvPr id="29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8545" y="2125775"/>
            <a:ext cx="8567710" cy="55020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6500" y="1422400"/>
            <a:ext cx="10591800" cy="6908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pasted-image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043" t="0" r="2043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04" name="Shape 3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Update Logic</a:t>
            </a:r>
          </a:p>
        </p:txBody>
      </p:sp>
      <p:sp>
        <p:nvSpPr>
          <p:cNvPr id="305" name="Shape 30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more than one part of state is affected by an action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Redux shines</a:t>
            </a:r>
          </a:p>
        </p:txBody>
      </p:sp>
      <p:sp>
        <p:nvSpPr>
          <p:cNvPr id="308" name="Shape 3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best used for</a:t>
            </a:r>
          </a:p>
        </p:txBody>
      </p:sp>
      <p:pic>
        <p:nvPicPr>
          <p:cNvPr id="30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2486" y="670086"/>
            <a:ext cx="11079828" cy="45063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algn="l">
              <a:defRPr sz="6000">
                <a:latin typeface="Fira Code"/>
                <a:ea typeface="Fira Code"/>
                <a:cs typeface="Fira Code"/>
                <a:sym typeface="Fira Code"/>
              </a:defRPr>
            </a:pPr>
            <a:r>
              <a:t>Selling Points</a:t>
            </a:r>
          </a:p>
        </p:txBody>
      </p:sp>
      <p:sp>
        <p:nvSpPr>
          <p:cNvPr id="312" name="Shape 31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2270" indent="-382270" defTabSz="502412">
              <a:spcBef>
                <a:spcPts val="3600"/>
              </a:spcBef>
              <a:defRPr sz="3440">
                <a:latin typeface="Fira Code"/>
                <a:ea typeface="Fira Code"/>
                <a:cs typeface="Fira Code"/>
                <a:sym typeface="Fira Code"/>
              </a:defRPr>
            </a:pPr>
            <a:r>
              <a:t>Referential Transparency</a:t>
            </a:r>
          </a:p>
          <a:p>
            <a:pPr lvl="1" marL="764540" indent="-382270" defTabSz="502412">
              <a:spcBef>
                <a:spcPts val="3600"/>
              </a:spcBef>
              <a:defRPr sz="2580">
                <a:latin typeface="Fira Code"/>
                <a:ea typeface="Fira Code"/>
                <a:cs typeface="Fira Code"/>
                <a:sym typeface="Fira Code"/>
              </a:defRPr>
            </a:pPr>
            <a:r>
              <a:t>Pure reducer functions</a:t>
            </a:r>
          </a:p>
          <a:p>
            <a:pPr lvl="1" marL="764540" indent="-382270" defTabSz="502412">
              <a:spcBef>
                <a:spcPts val="3600"/>
              </a:spcBef>
              <a:defRPr sz="2580">
                <a:latin typeface="Fira Code"/>
                <a:ea typeface="Fira Code"/>
                <a:cs typeface="Fira Code"/>
                <a:sym typeface="Fira Code"/>
              </a:defRPr>
            </a:pPr>
            <a:r>
              <a:t>Immutable state</a:t>
            </a:r>
          </a:p>
          <a:p>
            <a:pPr marL="382270" indent="-382270" defTabSz="502412">
              <a:spcBef>
                <a:spcPts val="3600"/>
              </a:spcBef>
              <a:defRPr sz="3440">
                <a:latin typeface="Fira Code"/>
                <a:ea typeface="Fira Code"/>
                <a:cs typeface="Fira Code"/>
                <a:sym typeface="Fira Code"/>
              </a:defRPr>
            </a:pPr>
            <a:r>
              <a:t>Predictability</a:t>
            </a:r>
          </a:p>
          <a:p>
            <a:pPr marL="382270" indent="-382270" defTabSz="502412">
              <a:spcBef>
                <a:spcPts val="3600"/>
              </a:spcBef>
              <a:defRPr sz="3440">
                <a:latin typeface="Fira Code"/>
                <a:ea typeface="Fira Code"/>
                <a:cs typeface="Fira Code"/>
                <a:sym typeface="Fira Code"/>
              </a:defRPr>
            </a:pPr>
            <a:r>
              <a:t>Testing</a:t>
            </a:r>
          </a:p>
          <a:p>
            <a:pPr marL="382270" indent="-382270" defTabSz="502412">
              <a:spcBef>
                <a:spcPts val="3600"/>
              </a:spcBef>
              <a:defRPr sz="3440">
                <a:latin typeface="Fira Code"/>
                <a:ea typeface="Fira Code"/>
                <a:cs typeface="Fira Code"/>
                <a:sym typeface="Fira Code"/>
              </a:defRPr>
            </a:pPr>
            <a:r>
              <a:t>SSR</a:t>
            </a:r>
          </a:p>
          <a:p>
            <a:pPr marL="382270" indent="-382270" defTabSz="502412">
              <a:spcBef>
                <a:spcPts val="3600"/>
              </a:spcBef>
              <a:defRPr sz="3440">
                <a:latin typeface="Fira Code"/>
                <a:ea typeface="Fira Code"/>
                <a:cs typeface="Fira Code"/>
                <a:sym typeface="Fira Code"/>
              </a:defRPr>
            </a:pPr>
            <a:r>
              <a:t>Community and Eco-system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algn="l">
              <a:defRPr sz="6000">
                <a:latin typeface="Fira Code"/>
                <a:ea typeface="Fira Code"/>
                <a:cs typeface="Fira Code"/>
                <a:sym typeface="Fira Code"/>
              </a:defRPr>
            </a:pPr>
            <a:r>
              <a:t>Code and Slides</a:t>
            </a:r>
          </a:p>
        </p:txBody>
      </p:sp>
      <p:sp>
        <p:nvSpPr>
          <p:cNvPr id="315" name="Shape 31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2500" u="sng">
                <a:latin typeface="Fira Code"/>
                <a:ea typeface="Fira Code"/>
                <a:cs typeface="Fira Code"/>
                <a:sym typeface="Fira Code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https://github.com/panalbish/redux-react-intro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Thanks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Context</a:t>
            </a:r>
          </a:p>
        </p:txBody>
      </p:sp>
      <p:sp>
        <p:nvSpPr>
          <p:cNvPr id="128" name="Shape 12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Pass data down to entire subtree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Only send down the tree not from subtree to parent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Undocumented and experimental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Redux</a:t>
            </a:r>
          </a:p>
        </p:txBody>
      </p:sp>
      <p:sp>
        <p:nvSpPr>
          <p:cNvPr id="131" name="Shape 13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Open source client side state management lib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Describe UI as a function of a state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Inspired by Flux and Elm 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No relation to react</a:t>
            </a:r>
          </a:p>
        </p:txBody>
      </p:sp>
      <p:pic>
        <p:nvPicPr>
          <p:cNvPr id="132" name="logo.png"/>
          <p:cNvPicPr>
            <a:picLocks noChangeAspect="1"/>
          </p:cNvPicPr>
          <p:nvPr/>
        </p:nvPicPr>
        <p:blipFill>
          <a:blip r:embed="rId2">
            <a:alphaModFix amt="20786"/>
            <a:extLst/>
          </a:blip>
          <a:stretch>
            <a:fillRect/>
          </a:stretch>
        </p:blipFill>
        <p:spPr>
          <a:xfrm>
            <a:off x="2522440" y="2070100"/>
            <a:ext cx="7235710" cy="65394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setState</a:t>
            </a:r>
          </a:p>
        </p:txBody>
      </p:sp>
      <p:sp>
        <p:nvSpPr>
          <p:cNvPr id="135" name="Shape 13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Start here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rPr>
                <a:solidFill>
                  <a:srgbClr val="942192"/>
                </a:solidFill>
              </a:rPr>
              <a:t>NOT</a:t>
            </a:r>
            <a:r>
              <a:t> an anti-pattern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Learn React lifecycle methods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Learn </a:t>
            </a:r>
            <a:r>
              <a:rPr>
                <a:solidFill>
                  <a:srgbClr val="942192"/>
                </a:solidFill>
              </a:rPr>
              <a:t>(internal) component</a:t>
            </a:r>
            <a:r>
              <a:t> state management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State is </a:t>
            </a:r>
            <a:r>
              <a:rPr>
                <a:solidFill>
                  <a:srgbClr val="942192"/>
                </a:solidFill>
              </a:rPr>
              <a:t>hierarchical</a:t>
            </a:r>
            <a:r>
              <a:t> and matches component structure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setState</a:t>
            </a:r>
          </a:p>
        </p:txBody>
      </p:sp>
      <p:sp>
        <p:nvSpPr>
          <p:cNvPr id="138" name="Shape 138"/>
          <p:cNvSpPr/>
          <p:nvPr/>
        </p:nvSpPr>
        <p:spPr>
          <a:xfrm>
            <a:off x="684361" y="2895798"/>
            <a:ext cx="11328500" cy="6236296"/>
          </a:xfrm>
          <a:prstGeom prst="rect">
            <a:avLst/>
          </a:prstGeom>
          <a:ln w="50800">
            <a:solidFill>
              <a:srgbClr val="E3448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E34487"/>
                </a:solidFill>
              </a:defRPr>
            </a:pPr>
          </a:p>
        </p:txBody>
      </p:sp>
      <p:sp>
        <p:nvSpPr>
          <p:cNvPr id="139" name="Shape 139"/>
          <p:cNvSpPr/>
          <p:nvPr/>
        </p:nvSpPr>
        <p:spPr>
          <a:xfrm>
            <a:off x="5879980" y="3168649"/>
            <a:ext cx="937261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E34487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App</a:t>
            </a:r>
          </a:p>
        </p:txBody>
      </p:sp>
      <p:pic>
        <p:nvPicPr>
          <p:cNvPr id="140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5477" y="4508500"/>
            <a:ext cx="9726268" cy="39523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What’s the Problem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5000">
                <a:latin typeface="Fira Code"/>
                <a:ea typeface="Fira Code"/>
                <a:cs typeface="Fira Code"/>
                <a:sym typeface="Fira Code"/>
              </a:defRPr>
            </a:lvl1pPr>
          </a:lstStyle>
          <a:p>
            <a:pPr/>
            <a:r>
              <a:t>Problem</a:t>
            </a:r>
          </a:p>
        </p:txBody>
      </p:sp>
      <p:sp>
        <p:nvSpPr>
          <p:cNvPr id="145" name="Shape 14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Share more state across multiple components </a:t>
            </a:r>
          </a:p>
          <a:p>
            <a:pPr>
              <a:defRPr sz="2500">
                <a:latin typeface="Fira Code"/>
                <a:ea typeface="Fira Code"/>
                <a:cs typeface="Fira Code"/>
                <a:sym typeface="Fira Code"/>
              </a:defRPr>
            </a:pPr>
            <a:r>
              <a:t>Distant leaf components need access to state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691414" y="570017"/>
            <a:ext cx="11621972" cy="8817284"/>
          </a:xfrm>
          <a:prstGeom prst="rect">
            <a:avLst/>
          </a:prstGeom>
          <a:solidFill>
            <a:srgbClr val="FFFFFF"/>
          </a:solidFill>
          <a:ln w="25400">
            <a:solidFill>
              <a:srgbClr val="942192"/>
            </a:solidFill>
          </a:ln>
        </p:spPr>
        <p:txBody>
          <a:bodyPr lIns="45719" rIns="45719" anchor="ctr"/>
          <a:lstStyle/>
          <a:p>
            <a:pPr algn="l" defTabSz="914400">
              <a:defRPr sz="17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169" name="Group 169"/>
          <p:cNvGrpSpPr/>
          <p:nvPr/>
        </p:nvGrpSpPr>
        <p:grpSpPr>
          <a:xfrm>
            <a:off x="801275" y="3390038"/>
            <a:ext cx="8247552" cy="5141635"/>
            <a:chOff x="0" y="0"/>
            <a:chExt cx="8247551" cy="5141634"/>
          </a:xfrm>
        </p:grpSpPr>
        <p:grpSp>
          <p:nvGrpSpPr>
            <p:cNvPr id="150" name="Group 150"/>
            <p:cNvGrpSpPr/>
            <p:nvPr/>
          </p:nvGrpSpPr>
          <p:grpSpPr>
            <a:xfrm>
              <a:off x="2792623" y="0"/>
              <a:ext cx="2656695" cy="2467518"/>
              <a:chOff x="0" y="0"/>
              <a:chExt cx="2656693" cy="2467517"/>
            </a:xfrm>
          </p:grpSpPr>
          <p:pic>
            <p:nvPicPr>
              <p:cNvPr id="148" name="pasted-image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2656694" cy="246751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49" name="Shape 149"/>
              <p:cNvSpPr/>
              <p:nvPr/>
            </p:nvSpPr>
            <p:spPr>
              <a:xfrm>
                <a:off x="555480" y="259947"/>
                <a:ext cx="1545734" cy="15457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  <p:pic>
          <p:nvPicPr>
            <p:cNvPr id="151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656694" cy="24675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2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622959" y="196323"/>
              <a:ext cx="996023" cy="16877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155" name="Group 155"/>
            <p:cNvGrpSpPr/>
            <p:nvPr/>
          </p:nvGrpSpPr>
          <p:grpSpPr>
            <a:xfrm>
              <a:off x="5590857" y="0"/>
              <a:ext cx="2656695" cy="2467518"/>
              <a:chOff x="0" y="0"/>
              <a:chExt cx="2656693" cy="2467517"/>
            </a:xfrm>
          </p:grpSpPr>
          <p:pic>
            <p:nvPicPr>
              <p:cNvPr id="153" name="pasted-image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2656694" cy="246751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54" name="Shape 154"/>
              <p:cNvSpPr/>
              <p:nvPr/>
            </p:nvSpPr>
            <p:spPr>
              <a:xfrm>
                <a:off x="555480" y="259947"/>
                <a:ext cx="1545734" cy="15457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58" name="Group 158"/>
            <p:cNvGrpSpPr/>
            <p:nvPr/>
          </p:nvGrpSpPr>
          <p:grpSpPr>
            <a:xfrm>
              <a:off x="0" y="2674117"/>
              <a:ext cx="2656694" cy="2467518"/>
              <a:chOff x="0" y="0"/>
              <a:chExt cx="2656693" cy="2467517"/>
            </a:xfrm>
          </p:grpSpPr>
          <p:pic>
            <p:nvPicPr>
              <p:cNvPr id="156" name="pasted-image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2656694" cy="246751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57" name="Shape 157"/>
              <p:cNvSpPr/>
              <p:nvPr/>
            </p:nvSpPr>
            <p:spPr>
              <a:xfrm>
                <a:off x="555480" y="259947"/>
                <a:ext cx="1545734" cy="15457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61" name="Group 161"/>
            <p:cNvGrpSpPr/>
            <p:nvPr/>
          </p:nvGrpSpPr>
          <p:grpSpPr>
            <a:xfrm>
              <a:off x="2792623" y="2674117"/>
              <a:ext cx="2656695" cy="2467518"/>
              <a:chOff x="0" y="0"/>
              <a:chExt cx="2656693" cy="2467517"/>
            </a:xfrm>
          </p:grpSpPr>
          <p:pic>
            <p:nvPicPr>
              <p:cNvPr id="159" name="pasted-image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2656694" cy="246751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60" name="Shape 160"/>
              <p:cNvSpPr/>
              <p:nvPr/>
            </p:nvSpPr>
            <p:spPr>
              <a:xfrm>
                <a:off x="555480" y="259947"/>
                <a:ext cx="1545734" cy="15457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64" name="Group 164"/>
            <p:cNvGrpSpPr/>
            <p:nvPr/>
          </p:nvGrpSpPr>
          <p:grpSpPr>
            <a:xfrm>
              <a:off x="5590857" y="2674117"/>
              <a:ext cx="2656695" cy="2467518"/>
              <a:chOff x="0" y="0"/>
              <a:chExt cx="2656693" cy="2467517"/>
            </a:xfrm>
          </p:grpSpPr>
          <p:pic>
            <p:nvPicPr>
              <p:cNvPr id="162" name="pasted-image.png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l="0" t="0" r="0" b="0"/>
              <a:stretch>
                <a:fillRect/>
              </a:stretch>
            </p:blipFill>
            <p:spPr>
              <a:xfrm>
                <a:off x="0" y="0"/>
                <a:ext cx="2656694" cy="2467518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63" name="Shape 163"/>
              <p:cNvSpPr/>
              <p:nvPr/>
            </p:nvSpPr>
            <p:spPr>
              <a:xfrm>
                <a:off x="555480" y="259947"/>
                <a:ext cx="1545734" cy="1545733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  <p:pic>
          <p:nvPicPr>
            <p:cNvPr id="165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749579" y="2810405"/>
              <a:ext cx="1157536" cy="16877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6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3352127" y="2810405"/>
              <a:ext cx="1537687" cy="168770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7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6597332" y="2934064"/>
              <a:ext cx="643745" cy="168770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8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6150361" y="96595"/>
              <a:ext cx="1537687" cy="188716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70" name="pasted-image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0181237" y="2164735"/>
            <a:ext cx="1417212" cy="635662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hape 171"/>
          <p:cNvSpPr/>
          <p:nvPr/>
        </p:nvSpPr>
        <p:spPr>
          <a:xfrm>
            <a:off x="8404536" y="5339557"/>
            <a:ext cx="654365" cy="459719"/>
          </a:xfrm>
          <a:prstGeom prst="ellipse">
            <a:avLst/>
          </a:prstGeom>
          <a:ln w="76200">
            <a:solidFill>
              <a:srgbClr val="942192"/>
            </a:solidFill>
          </a:ln>
        </p:spPr>
        <p:txBody>
          <a:bodyPr lIns="45719" rIns="45719" anchor="ctr"/>
          <a:lstStyle/>
          <a:p>
            <a:pPr algn="l" defTabSz="914400">
              <a:defRPr sz="17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72" name="Shape 172"/>
          <p:cNvSpPr/>
          <p:nvPr/>
        </p:nvSpPr>
        <p:spPr>
          <a:xfrm>
            <a:off x="9844737" y="2045462"/>
            <a:ext cx="2090210" cy="874208"/>
          </a:xfrm>
          <a:prstGeom prst="ellipse">
            <a:avLst/>
          </a:prstGeom>
          <a:ln w="76200">
            <a:solidFill>
              <a:srgbClr val="942192"/>
            </a:solidFill>
          </a:ln>
        </p:spPr>
        <p:txBody>
          <a:bodyPr lIns="45719" rIns="45719" anchor="ctr"/>
          <a:lstStyle/>
          <a:p>
            <a:pPr algn="l" defTabSz="914400">
              <a:defRPr sz="17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sp>
        <p:nvSpPr>
          <p:cNvPr id="173" name="Shape 173"/>
          <p:cNvSpPr/>
          <p:nvPr/>
        </p:nvSpPr>
        <p:spPr>
          <a:xfrm>
            <a:off x="9092089" y="3530358"/>
            <a:ext cx="3103755" cy="4860995"/>
          </a:xfrm>
          <a:prstGeom prst="rect">
            <a:avLst/>
          </a:prstGeom>
          <a:solidFill>
            <a:srgbClr val="CCCCCC"/>
          </a:solidFill>
          <a:ln>
            <a:solidFill>
              <a:srgbClr val="666666"/>
            </a:solidFill>
          </a:ln>
        </p:spPr>
        <p:txBody>
          <a:bodyPr lIns="45719" rIns="45719" anchor="ctr"/>
          <a:lstStyle/>
          <a:p>
            <a:pPr algn="l" defTabSz="914400">
              <a:defRPr sz="17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grpSp>
        <p:nvGrpSpPr>
          <p:cNvPr id="187" name="Group 187"/>
          <p:cNvGrpSpPr/>
          <p:nvPr/>
        </p:nvGrpSpPr>
        <p:grpSpPr>
          <a:xfrm>
            <a:off x="9353114" y="3790630"/>
            <a:ext cx="2581705" cy="4109636"/>
            <a:chOff x="0" y="0"/>
            <a:chExt cx="2581704" cy="4109635"/>
          </a:xfrm>
        </p:grpSpPr>
        <p:sp>
          <p:nvSpPr>
            <p:cNvPr id="174" name="Shape 174"/>
            <p:cNvSpPr/>
            <p:nvPr/>
          </p:nvSpPr>
          <p:spPr>
            <a:xfrm>
              <a:off x="614388" y="3873897"/>
              <a:ext cx="1352929" cy="235739"/>
            </a:xfrm>
            <a:prstGeom prst="rect">
              <a:avLst/>
            </a:prstGeom>
            <a:solidFill>
              <a:srgbClr val="EFEFEF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75" name="Shape 175"/>
            <p:cNvSpPr/>
            <p:nvPr/>
          </p:nvSpPr>
          <p:spPr>
            <a:xfrm>
              <a:off x="0" y="0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76" name="Shape 176"/>
            <p:cNvSpPr/>
            <p:nvPr/>
          </p:nvSpPr>
          <p:spPr>
            <a:xfrm>
              <a:off x="0" y="774779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77" name="Shape 177"/>
            <p:cNvSpPr/>
            <p:nvPr/>
          </p:nvSpPr>
          <p:spPr>
            <a:xfrm>
              <a:off x="0" y="1549558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78" name="Shape 178"/>
            <p:cNvSpPr/>
            <p:nvPr/>
          </p:nvSpPr>
          <p:spPr>
            <a:xfrm>
              <a:off x="0" y="2324339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79" name="Shape 179"/>
            <p:cNvSpPr/>
            <p:nvPr/>
          </p:nvSpPr>
          <p:spPr>
            <a:xfrm>
              <a:off x="959575" y="0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80" name="Shape 180"/>
            <p:cNvSpPr/>
            <p:nvPr/>
          </p:nvSpPr>
          <p:spPr>
            <a:xfrm>
              <a:off x="959575" y="774779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81" name="Shape 181"/>
            <p:cNvSpPr/>
            <p:nvPr/>
          </p:nvSpPr>
          <p:spPr>
            <a:xfrm>
              <a:off x="959575" y="1549558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82" name="Shape 182"/>
            <p:cNvSpPr/>
            <p:nvPr/>
          </p:nvSpPr>
          <p:spPr>
            <a:xfrm>
              <a:off x="959575" y="2324339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83" name="Shape 183"/>
            <p:cNvSpPr/>
            <p:nvPr/>
          </p:nvSpPr>
          <p:spPr>
            <a:xfrm>
              <a:off x="1919150" y="0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84" name="Shape 184"/>
            <p:cNvSpPr/>
            <p:nvPr/>
          </p:nvSpPr>
          <p:spPr>
            <a:xfrm>
              <a:off x="1919150" y="774779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85" name="Shape 185"/>
            <p:cNvSpPr/>
            <p:nvPr/>
          </p:nvSpPr>
          <p:spPr>
            <a:xfrm>
              <a:off x="1919150" y="1549558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86" name="Shape 186"/>
            <p:cNvSpPr/>
            <p:nvPr/>
          </p:nvSpPr>
          <p:spPr>
            <a:xfrm>
              <a:off x="1919150" y="2324339"/>
              <a:ext cx="662555" cy="622289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  <p:grpSp>
        <p:nvGrpSpPr>
          <p:cNvPr id="191" name="Group 191"/>
          <p:cNvGrpSpPr/>
          <p:nvPr/>
        </p:nvGrpSpPr>
        <p:grpSpPr>
          <a:xfrm>
            <a:off x="893134" y="2085397"/>
            <a:ext cx="8063833" cy="794339"/>
            <a:chOff x="0" y="0"/>
            <a:chExt cx="8063831" cy="794338"/>
          </a:xfrm>
        </p:grpSpPr>
        <p:sp>
          <p:nvSpPr>
            <p:cNvPr id="188" name="Shape 188"/>
            <p:cNvSpPr/>
            <p:nvPr/>
          </p:nvSpPr>
          <p:spPr>
            <a:xfrm>
              <a:off x="0" y="0"/>
              <a:ext cx="8063832" cy="794339"/>
            </a:xfrm>
            <a:prstGeom prst="rect">
              <a:avLst/>
            </a:prstGeom>
            <a:solidFill>
              <a:srgbClr val="CCCCCC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89" name="Shape 189"/>
            <p:cNvSpPr/>
            <p:nvPr/>
          </p:nvSpPr>
          <p:spPr>
            <a:xfrm>
              <a:off x="156301" y="102646"/>
              <a:ext cx="3618848" cy="594880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  <p:sp>
          <p:nvSpPr>
            <p:cNvPr id="190" name="Shape 190"/>
            <p:cNvSpPr/>
            <p:nvPr/>
          </p:nvSpPr>
          <p:spPr>
            <a:xfrm>
              <a:off x="4060830" y="99730"/>
              <a:ext cx="3780411" cy="594880"/>
            </a:xfrm>
            <a:prstGeom prst="rect">
              <a:avLst/>
            </a:prstGeom>
            <a:solidFill>
              <a:srgbClr val="D9D9D9"/>
            </a:solidFill>
            <a:ln w="9525" cap="flat">
              <a:solidFill>
                <a:srgbClr val="666666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 defTabSz="914400">
                <a:defRPr sz="1700">
                  <a:latin typeface="Arial"/>
                  <a:ea typeface="Arial"/>
                  <a:cs typeface="Arial"/>
                  <a:sym typeface="Arial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1" grpId="1"/>
      <p:bldP build="whole" bldLvl="1" animBg="1" rev="0" advAuto="0" spid="172" grpId="2"/>
    </p:bldLst>
  </p:timing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